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oboto"/>
      <p:regular r:id="rId40"/>
      <p:bold r:id="rId41"/>
      <p:italic r:id="rId42"/>
      <p:boldItalic r:id="rId43"/>
    </p:embeddedFont>
    <p:embeddedFont>
      <p:font typeface="Montserrat"/>
      <p:regular r:id="rId44"/>
      <p:bold r:id="rId45"/>
      <p:italic r:id="rId46"/>
      <p:boldItalic r:id="rId47"/>
    </p:embeddedFont>
    <p:embeddedFont>
      <p:font typeface="Lato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44" Type="http://schemas.openxmlformats.org/officeDocument/2006/relationships/font" Target="fonts/Montserrat-regular.fntdata"/><Relationship Id="rId43" Type="http://schemas.openxmlformats.org/officeDocument/2006/relationships/font" Target="fonts/Roboto-boldItalic.fntdata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-boldItalic.fntdata"/><Relationship Id="rId5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Gavin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4df10d4c7f_3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4df10d4c7f_3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Oscar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4dd51bf66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4dd51bf66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Sebastian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4df10d4c7f_3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4df10d4c7f_3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Sebastian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4df10d4c7f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4df10d4c7f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Elliot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4df10d4c7f_3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4df10d4c7f_3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Elliot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4e510263e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4e510263e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E1E1E"/>
                </a:solidFill>
                <a:latin typeface="Lato"/>
                <a:ea typeface="Lato"/>
                <a:cs typeface="Lato"/>
                <a:sym typeface="Lato"/>
              </a:rPr>
              <a:t>Elliot</a:t>
            </a:r>
            <a:endParaRPr sz="1200">
              <a:solidFill>
                <a:srgbClr val="1E1E1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E1E1E"/>
                </a:solidFill>
                <a:latin typeface="Lato"/>
                <a:ea typeface="Lato"/>
                <a:cs typeface="Lato"/>
                <a:sym typeface="Lato"/>
              </a:rPr>
              <a:t>Logistic Regression had 87% accuracy. It is </a:t>
            </a:r>
            <a:r>
              <a:rPr lang="en" sz="1200">
                <a:solidFill>
                  <a:srgbClr val="1E1E1E"/>
                </a:solidFill>
                <a:latin typeface="Lato"/>
                <a:ea typeface="Lato"/>
                <a:cs typeface="Lato"/>
                <a:sym typeface="Lato"/>
              </a:rPr>
              <a:t>n</a:t>
            </a:r>
            <a:r>
              <a:rPr lang="en" sz="1200">
                <a:solidFill>
                  <a:srgbClr val="1E1E1E"/>
                </a:solidFill>
                <a:latin typeface="Lato"/>
                <a:ea typeface="Lato"/>
                <a:cs typeface="Lato"/>
                <a:sym typeface="Lato"/>
              </a:rPr>
              <a:t>ot useful for non-linear relationships, complex interactions, overfits in high dimensional datasets</a:t>
            </a:r>
            <a:endParaRPr sz="1200">
              <a:solidFill>
                <a:srgbClr val="1E1E1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E1E1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E1E1E"/>
                </a:solidFill>
                <a:latin typeface="Lato"/>
                <a:ea typeface="Lato"/>
                <a:cs typeface="Lato"/>
                <a:sym typeface="Lato"/>
              </a:rPr>
              <a:t>Adaboost had 93% accuracy. It </a:t>
            </a:r>
            <a:r>
              <a:rPr lang="en" sz="1200">
                <a:solidFill>
                  <a:srgbClr val="1E1E1E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en" sz="1200">
                <a:solidFill>
                  <a:srgbClr val="1E1E1E"/>
                </a:solidFill>
                <a:latin typeface="Lato"/>
                <a:ea typeface="Lato"/>
                <a:cs typeface="Lato"/>
                <a:sym typeface="Lato"/>
              </a:rPr>
              <a:t>equires careful parameter tuning and is susceptible and sensitive to noisy data and outliers which leads to a less accurate model.</a:t>
            </a:r>
            <a:endParaRPr sz="1200">
              <a:solidFill>
                <a:srgbClr val="1E1E1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E1E1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E1E1E"/>
                </a:solidFill>
                <a:latin typeface="Lato"/>
                <a:ea typeface="Lato"/>
                <a:cs typeface="Lato"/>
                <a:sym typeface="Lato"/>
              </a:rPr>
              <a:t>KNN had 93% accuracy. KNN is a lazy learner so it is n</a:t>
            </a:r>
            <a:r>
              <a:rPr lang="en" sz="1200">
                <a:solidFill>
                  <a:srgbClr val="1E1E1E"/>
                </a:solidFill>
                <a:latin typeface="Lato"/>
                <a:ea typeface="Lato"/>
                <a:cs typeface="Lato"/>
                <a:sym typeface="Lato"/>
              </a:rPr>
              <a:t>ot ideal for large datasets as it negatively affects its performance, it is also not suited for  imbalanced classes as it can be biased towards the majority class</a:t>
            </a:r>
            <a:endParaRPr sz="1200">
              <a:solidFill>
                <a:srgbClr val="1E1E1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E1E1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E1E1E"/>
                </a:solidFill>
                <a:latin typeface="Lato"/>
                <a:ea typeface="Lato"/>
                <a:cs typeface="Lato"/>
                <a:sym typeface="Lato"/>
              </a:rPr>
              <a:t>Decision Tree had 94% accuracy. It is prone to overfitting when the tree becomes to deep and complex and have a large computational cost when used on large datasets</a:t>
            </a:r>
            <a:endParaRPr sz="1200">
              <a:solidFill>
                <a:srgbClr val="1E1E1E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4df10d4c7f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4df10d4c7f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of the models have a pretty high accuracy rate except for </a:t>
            </a:r>
            <a:r>
              <a:rPr lang="en"/>
              <a:t>logistics</a:t>
            </a:r>
            <a:r>
              <a:rPr lang="en"/>
              <a:t> regression.</a:t>
            </a:r>
            <a:endParaRPr sz="1200">
              <a:solidFill>
                <a:srgbClr val="1E1E1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E1E1E"/>
                </a:solidFill>
                <a:latin typeface="Lato"/>
                <a:ea typeface="Lato"/>
                <a:cs typeface="Lato"/>
                <a:sym typeface="Lato"/>
              </a:rPr>
              <a:t>RFE allowed for faster training and helps improve the model performance</a:t>
            </a:r>
            <a:endParaRPr sz="1200">
              <a:solidFill>
                <a:srgbClr val="1E1E1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4e115f21ac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4e115f21ac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Vraj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4d3fb9d5d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4d3fb9d5d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Sebastian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4e08ae2ad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4e08ae2ad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Gavin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d3fb9d5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4d3fb9d5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Gavin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4e08ae2ad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4e08ae2ad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Gavin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4df10d4c7f_3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4df10d4c7f_3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Gavin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4d3fb9d5d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4d3fb9d5d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Sebastian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4e510263e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4e510263e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Oscar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4df10d4c7f_3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4df10d4c7f_3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4d3fb9d5d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4d3fb9d5d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Neural Network:</a:t>
            </a:r>
            <a:br>
              <a:rPr lang="en"/>
            </a:br>
            <a:r>
              <a:rPr lang="en" sz="10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Regular Model</a:t>
            </a:r>
            <a:endParaRPr sz="10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nn_model = keras.Sequential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([</a:t>
            </a:r>
            <a:endParaRPr sz="10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keras.layers.Input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shape = 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X_train.shape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],)),</a:t>
            </a:r>
            <a:endParaRPr sz="10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keras.layers.Dense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activation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0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keras.layers.Dense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128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activation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0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keras.layers.Dense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128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activation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0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keras.layers.BatchNormalization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10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keras.layers.Dense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activation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0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keras.layers.Dense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activation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'sigmoid'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05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Timing not </a:t>
            </a:r>
            <a:r>
              <a:rPr lang="en"/>
              <a:t>included</a:t>
            </a:r>
            <a:r>
              <a:rPr lang="en"/>
              <a:t>, since early-stopping triggers 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4d3fb9d5d7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4d3fb9d5d7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4d3fb9d5d7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4d3fb9d5d7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4d3fb9d5d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4d3fb9d5d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is used for regression and classification tasks. It has a wide variety of applications such as marketing, manufacturing and retail. So it is a good model to use for predicting customer </a:t>
            </a:r>
            <a:r>
              <a:rPr lang="en"/>
              <a:t>satisfaction</a:t>
            </a:r>
            <a:r>
              <a:rPr lang="en"/>
              <a:t>. Accuracy is the amount of correct predictions divided by the total number of input samples. The decision tree accuracy is  0.887 so </a:t>
            </a:r>
            <a:r>
              <a:rPr lang="en"/>
              <a:t>fairly</a:t>
            </a:r>
            <a:r>
              <a:rPr lang="en"/>
              <a:t> accurate. Precision is the true positive divided by the predictive results, the </a:t>
            </a:r>
            <a:r>
              <a:rPr lang="en"/>
              <a:t>decision</a:t>
            </a:r>
            <a:r>
              <a:rPr lang="en"/>
              <a:t> tree got precision score of 0.934 which is very good. Recall is the true positive divided by the actual results and the decision tree model got a recall of 0.8866 which is fairly accurate. F1 score is balances the tradeoff between precision and recall, the decision tree got an f1 score of 0.8849 which is a </a:t>
            </a:r>
            <a:r>
              <a:rPr lang="en"/>
              <a:t>fairly good result.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4d3fb9d5d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4d3fb9d5d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e08ae2ad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e08ae2ad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Gavin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4d3fb9d5d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4d3fb9d5d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4d6f9cd49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4d6f9cd49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KNN model is a good model to use because of its simplicity, ease of implementation and is non parametric. The KNN model outputted high model accuracy, precision, recall, and f1 score.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4d3fb9d5d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4d3fb9d5d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4d3fb9d5d7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4d3fb9d5d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4e115f21a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4e115f21a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4d3fb9d5d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4d3fb9d5d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Oscar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4d3fb9d5d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4d3fb9d5d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Oscar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4d3fb9d5d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4d3fb9d5d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Vraj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4dd51bf663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4dd51bf663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Vraj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4df10d4c7f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4df10d4c7f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Vraj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df10d4c7f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df10d4c7f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Vraj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24.png"/><Relationship Id="rId5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1.png"/><Relationship Id="rId4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gif"/><Relationship Id="rId4" Type="http://schemas.openxmlformats.org/officeDocument/2006/relationships/image" Target="../media/image17.png"/><Relationship Id="rId5" Type="http://schemas.openxmlformats.org/officeDocument/2006/relationships/image" Target="../media/image25.png"/><Relationship Id="rId6" Type="http://schemas.openxmlformats.org/officeDocument/2006/relationships/image" Target="../media/image27.png"/><Relationship Id="rId7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1.png"/><Relationship Id="rId4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7.png"/><Relationship Id="rId4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6.png"/><Relationship Id="rId4" Type="http://schemas.openxmlformats.org/officeDocument/2006/relationships/image" Target="../media/image64.png"/><Relationship Id="rId5" Type="http://schemas.openxmlformats.org/officeDocument/2006/relationships/image" Target="../media/image68.png"/><Relationship Id="rId6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8.png"/><Relationship Id="rId4" Type="http://schemas.openxmlformats.org/officeDocument/2006/relationships/image" Target="../media/image33.png"/><Relationship Id="rId5" Type="http://schemas.openxmlformats.org/officeDocument/2006/relationships/image" Target="../media/image36.png"/><Relationship Id="rId6" Type="http://schemas.openxmlformats.org/officeDocument/2006/relationships/image" Target="../media/image34.png"/><Relationship Id="rId7" Type="http://schemas.openxmlformats.org/officeDocument/2006/relationships/image" Target="../media/image3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5.png"/><Relationship Id="rId4" Type="http://schemas.openxmlformats.org/officeDocument/2006/relationships/image" Target="../media/image6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5.png"/><Relationship Id="rId4" Type="http://schemas.openxmlformats.org/officeDocument/2006/relationships/image" Target="../media/image4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8.png"/><Relationship Id="rId4" Type="http://schemas.openxmlformats.org/officeDocument/2006/relationships/image" Target="../media/image4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3.png"/><Relationship Id="rId4" Type="http://schemas.openxmlformats.org/officeDocument/2006/relationships/image" Target="../media/image6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4.png"/><Relationship Id="rId4" Type="http://schemas.openxmlformats.org/officeDocument/2006/relationships/image" Target="../media/image5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61.png"/><Relationship Id="rId4" Type="http://schemas.openxmlformats.org/officeDocument/2006/relationships/image" Target="../media/image6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5.png"/><Relationship Id="rId4" Type="http://schemas.openxmlformats.org/officeDocument/2006/relationships/image" Target="../media/image6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20.png"/><Relationship Id="rId6" Type="http://schemas.openxmlformats.org/officeDocument/2006/relationships/image" Target="../media/image9.png"/><Relationship Id="rId7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308800" y="453725"/>
            <a:ext cx="5615100" cy="3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Predicting Customer Satisfaction for Airlines</a:t>
            </a:r>
            <a:endParaRPr sz="67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351000" y="2780375"/>
            <a:ext cx="57930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2"/>
                </a:solidFill>
              </a:rPr>
              <a:t>By: Gavin Henderson, Elliot Blain, Sebastian Valdes, Oscar Diaz de la Rua, Vraj Patel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36" name="Google Shape;136;p13" title="machine-learnin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3050" y="3502550"/>
            <a:ext cx="1640950" cy="164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3" title="airplan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457325"/>
            <a:ext cx="1686175" cy="168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207" name="Google Shape;207;p22"/>
          <p:cNvSpPr txBox="1"/>
          <p:nvPr>
            <p:ph idx="1" type="body"/>
          </p:nvPr>
        </p:nvSpPr>
        <p:spPr>
          <a:xfrm>
            <a:off x="924700" y="880075"/>
            <a:ext cx="7949700" cy="18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600"/>
              <a:t>Type of Travel: </a:t>
            </a:r>
            <a:endParaRPr sz="3600"/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600"/>
              <a:t>Business travelers are 40% more satisfied than personal ones — likely due to reduced cost sensitivity.</a:t>
            </a:r>
            <a:endParaRPr sz="36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600"/>
              <a:t>Class of Travel: </a:t>
            </a:r>
            <a:endParaRPr sz="3600"/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600"/>
              <a:t>Business Class passengers report the highest satisfaction — premium experience clearly matters.</a:t>
            </a:r>
            <a:endParaRPr sz="36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600"/>
              <a:t>Customer Type: </a:t>
            </a:r>
            <a:endParaRPr sz="3600"/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600"/>
              <a:t>Loyal customers are far more satisfied — suggesting a strong link between satisfaction and loyalty.</a:t>
            </a:r>
            <a:endParaRPr sz="3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600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00" u="sng"/>
              <a:t>Takeaway</a:t>
            </a:r>
            <a:r>
              <a:rPr lang="en" sz="3600"/>
              <a:t>: These patterns show that factors travel type, class, and loyalty status are likely influencing satisfaction — and improving these areas can drive both happier customers and higher revenue.</a:t>
            </a:r>
            <a:endParaRPr sz="3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22375"/>
            <a:ext cx="3192449" cy="232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8604" y="2822375"/>
            <a:ext cx="3366784" cy="232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9658" y="2822375"/>
            <a:ext cx="3126691" cy="2321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 </a:t>
            </a:r>
            <a:endParaRPr/>
          </a:p>
        </p:txBody>
      </p:sp>
      <p:sp>
        <p:nvSpPr>
          <p:cNvPr id="216" name="Google Shape;216;p23"/>
          <p:cNvSpPr txBox="1"/>
          <p:nvPr>
            <p:ph idx="1" type="body"/>
          </p:nvPr>
        </p:nvSpPr>
        <p:spPr>
          <a:xfrm>
            <a:off x="1297500" y="14279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Key Steps Taken:</a:t>
            </a:r>
            <a:endParaRPr sz="1200"/>
          </a:p>
          <a:p>
            <a:pPr indent="-292100" lvl="1" marL="9144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Train/Test Split</a:t>
            </a:r>
            <a:endParaRPr sz="1000"/>
          </a:p>
          <a:p>
            <a:pPr indent="-292100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</a:pPr>
            <a:r>
              <a:rPr lang="en" sz="1000"/>
              <a:t>Necessary to </a:t>
            </a:r>
            <a:r>
              <a:rPr lang="en" sz="1000"/>
              <a:t>to evaluate model performance on unseen data</a:t>
            </a:r>
            <a:endParaRPr sz="1000"/>
          </a:p>
          <a:p>
            <a:pPr indent="-292100" lvl="3" marL="18288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80% </a:t>
            </a:r>
            <a:r>
              <a:rPr lang="en" sz="1000"/>
              <a:t>Training</a:t>
            </a:r>
            <a:r>
              <a:rPr lang="en" sz="1000"/>
              <a:t> / 20% Testing</a:t>
            </a:r>
            <a:endParaRPr sz="1000"/>
          </a:p>
          <a:p>
            <a:pPr indent="-2921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Encoding Categorical Variables</a:t>
            </a:r>
            <a:endParaRPr sz="1000"/>
          </a:p>
          <a:p>
            <a:pPr indent="-292100" lvl="1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b="1" lang="en" sz="1000"/>
              <a:t>Ordinal Encoding</a:t>
            </a:r>
            <a:r>
              <a:rPr lang="en" sz="1000"/>
              <a:t> used for variables with implied order</a:t>
            </a:r>
            <a:endParaRPr sz="1000"/>
          </a:p>
          <a:p>
            <a:pPr indent="-292100" lvl="3" marL="18288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Class ( Eco, Eco Plus, Business)</a:t>
            </a:r>
            <a:endParaRPr sz="1000"/>
          </a:p>
          <a:p>
            <a:pPr indent="-292100" lvl="3" marL="18288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Other </a:t>
            </a:r>
            <a:r>
              <a:rPr lang="en" sz="1000"/>
              <a:t>categories</a:t>
            </a:r>
            <a:r>
              <a:rPr lang="en" sz="1000"/>
              <a:t> use binary encoding</a:t>
            </a:r>
            <a:endParaRPr sz="1000"/>
          </a:p>
          <a:p>
            <a:pPr indent="-292100" lvl="1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b="1" lang="en" sz="1000"/>
              <a:t>Label Encoding</a:t>
            </a:r>
            <a:endParaRPr b="1" sz="1000"/>
          </a:p>
          <a:p>
            <a:pPr indent="-292100" lvl="2" marL="18288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</a:pPr>
            <a:r>
              <a:rPr lang="en" sz="1000"/>
              <a:t>Satisfaction encoded as 1  (satisfied), 0 (Neutral/Dissatisfied)</a:t>
            </a:r>
            <a:endParaRPr sz="1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Why it matters: 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Proper preprocessing ensures the model learns from meaningful patterns, not noise — directly impacting performance, reliability, and interpretability.</a:t>
            </a:r>
            <a:endParaRPr sz="1200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9144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217" name="Google Shape;217;p23" title="data-ai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6000" y="0"/>
            <a:ext cx="2178000" cy="217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3" title="encod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525" y="1650375"/>
            <a:ext cx="1021600" cy="102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224" name="Google Shape;224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Scaling Features</a:t>
            </a:r>
            <a:endParaRPr b="1"/>
          </a:p>
          <a:p>
            <a:pPr indent="-298450" lvl="1" marL="914400" rtl="0" algn="l">
              <a:spcBef>
                <a:spcPts val="12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Standard Scaling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Greatly improves performance, makes it easier for model to converge as we minimize our cost function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Prevents larger values from having a disproportionate impact on model predictions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Recursive Feature Elimination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Created two training sets: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One with the full feature set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One with only top 10 features selected via RFE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 models were evaluated on both to compare </a:t>
            </a:r>
            <a:r>
              <a:rPr b="1" lang="en" u="sng"/>
              <a:t>performance</a:t>
            </a:r>
            <a:r>
              <a:rPr lang="en"/>
              <a:t> and </a:t>
            </a:r>
            <a:r>
              <a:rPr b="1" lang="en" u="sng"/>
              <a:t>efficiency</a:t>
            </a:r>
            <a:endParaRPr b="1" u="sng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24" title="normaliza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6350" y="496125"/>
            <a:ext cx="1447650" cy="14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4" title="filte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2000" y="3014600"/>
            <a:ext cx="1636525" cy="163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 &amp; Hyperparameter Tuning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5"/>
          <p:cNvSpPr txBox="1"/>
          <p:nvPr>
            <p:ph idx="1" type="body"/>
          </p:nvPr>
        </p:nvSpPr>
        <p:spPr>
          <a:xfrm>
            <a:off x="1086075" y="821875"/>
            <a:ext cx="4100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/>
              <a:t>Model Selection:</a:t>
            </a:r>
            <a:endParaRPr b="1" sz="1100" u="sng"/>
          </a:p>
          <a:p>
            <a:pPr indent="-298450" lvl="0" marL="9144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Basic Classification Models:</a:t>
            </a:r>
            <a:endParaRPr sz="1100"/>
          </a:p>
          <a:p>
            <a:pPr indent="-285750" lvl="1" marL="1371600" rtl="0" algn="l">
              <a:spcBef>
                <a:spcPts val="0"/>
              </a:spcBef>
              <a:spcAft>
                <a:spcPts val="0"/>
              </a:spcAft>
              <a:buSzPts val="900"/>
              <a:buChar char="○"/>
            </a:pPr>
            <a:r>
              <a:rPr lang="en" sz="900"/>
              <a:t>SVM</a:t>
            </a:r>
            <a:endParaRPr sz="900"/>
          </a:p>
          <a:p>
            <a:pPr indent="-285750" lvl="1" marL="1371600" rtl="0" algn="l">
              <a:spcBef>
                <a:spcPts val="0"/>
              </a:spcBef>
              <a:spcAft>
                <a:spcPts val="0"/>
              </a:spcAft>
              <a:buSzPts val="900"/>
              <a:buChar char="○"/>
            </a:pPr>
            <a:r>
              <a:rPr lang="en" sz="900"/>
              <a:t>Logistic Regression</a:t>
            </a:r>
            <a:endParaRPr sz="900"/>
          </a:p>
          <a:p>
            <a:pPr indent="-285750" lvl="1" marL="1371600" rtl="0" algn="l">
              <a:spcBef>
                <a:spcPts val="0"/>
              </a:spcBef>
              <a:spcAft>
                <a:spcPts val="0"/>
              </a:spcAft>
              <a:buSzPts val="900"/>
              <a:buChar char="○"/>
            </a:pPr>
            <a:r>
              <a:rPr lang="en" sz="900"/>
              <a:t>Decision Tree</a:t>
            </a:r>
            <a:endParaRPr sz="900"/>
          </a:p>
          <a:p>
            <a:pPr indent="-285750" lvl="1" marL="1371600" rtl="0" algn="l">
              <a:spcBef>
                <a:spcPts val="0"/>
              </a:spcBef>
              <a:spcAft>
                <a:spcPts val="0"/>
              </a:spcAft>
              <a:buSzPts val="900"/>
              <a:buChar char="○"/>
            </a:pPr>
            <a:r>
              <a:rPr lang="en" sz="900"/>
              <a:t>KNN</a:t>
            </a:r>
            <a:endParaRPr sz="9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Deep Learning:</a:t>
            </a:r>
            <a:endParaRPr sz="1100"/>
          </a:p>
          <a:p>
            <a:pPr indent="-285750" lvl="1" marL="1371600" rtl="0" algn="l">
              <a:spcBef>
                <a:spcPts val="0"/>
              </a:spcBef>
              <a:spcAft>
                <a:spcPts val="0"/>
              </a:spcAft>
              <a:buSzPts val="900"/>
              <a:buChar char="○"/>
            </a:pPr>
            <a:r>
              <a:rPr lang="en" sz="900"/>
              <a:t>Neural Network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900"/>
          </a:p>
        </p:txBody>
      </p:sp>
      <p:pic>
        <p:nvPicPr>
          <p:cNvPr id="233" name="Google Shape;233;p25"/>
          <p:cNvPicPr preferRelativeResize="0"/>
          <p:nvPr/>
        </p:nvPicPr>
        <p:blipFill rotWithShape="1">
          <a:blip r:embed="rId3">
            <a:alphaModFix/>
          </a:blip>
          <a:srcRect b="7770" l="31267" r="31267" t="8047"/>
          <a:stretch/>
        </p:blipFill>
        <p:spPr>
          <a:xfrm>
            <a:off x="7254575" y="0"/>
            <a:ext cx="1889424" cy="212282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5"/>
          <p:cNvSpPr txBox="1"/>
          <p:nvPr/>
        </p:nvSpPr>
        <p:spPr>
          <a:xfrm>
            <a:off x="7254575" y="-41925"/>
            <a:ext cx="2430900" cy="1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Source: https://iaviral.medium.com/classification-models-cb4ba55c6f4d</a:t>
            </a:r>
            <a:endParaRPr sz="500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25"/>
          <p:cNvSpPr txBox="1"/>
          <p:nvPr/>
        </p:nvSpPr>
        <p:spPr>
          <a:xfrm>
            <a:off x="6319000" y="4896300"/>
            <a:ext cx="24309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3318075" y="1151250"/>
            <a:ext cx="5064600" cy="25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Ensemble Methods: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Bagging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Random Forest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Boosting: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XGBoost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AdaBoost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Stacking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3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Base Learners: Decision Tree, Random Forest, SVM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3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 Learner: Logistic Regression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7" name="Google Shape;23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4050" y="3599650"/>
            <a:ext cx="3418250" cy="1386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5"/>
          <p:cNvSpPr txBox="1"/>
          <p:nvPr/>
        </p:nvSpPr>
        <p:spPr>
          <a:xfrm>
            <a:off x="98375" y="3020700"/>
            <a:ext cx="3922800" cy="21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Hyper Parameter Tuning</a:t>
            </a:r>
            <a:endParaRPr b="1" sz="11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Grid Search on All Models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 find optimal parameters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Cross Validation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 fold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5 Performing Models</a:t>
            </a:r>
            <a:endParaRPr/>
          </a:p>
        </p:txBody>
      </p:sp>
      <p:sp>
        <p:nvSpPr>
          <p:cNvPr id="244" name="Google Shape;244;p26"/>
          <p:cNvSpPr txBox="1"/>
          <p:nvPr/>
        </p:nvSpPr>
        <p:spPr>
          <a:xfrm>
            <a:off x="1297500" y="1241775"/>
            <a:ext cx="6944700" cy="28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All had over 95% Accuracy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Neural Networks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Great for capturing complex patterns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XGBoost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Powerful boosting algorithm, handles non-linearity and avoids overfitting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Random Forest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Strong ensemble method, reduces variance and improves accuracy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Stacking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Combines multiple models to boost overall performance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SVM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Effective in high-dimensional spaces, finds optimal decision boundaries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a red and white target with a dart in the center (Provided by Tenor)" id="245" name="Google Shape;2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9125" y="141575"/>
            <a:ext cx="1857274" cy="185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6" title="neural-network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275" y="3813775"/>
            <a:ext cx="1329725" cy="132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6000" y="3719475"/>
            <a:ext cx="1424026" cy="142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968025"/>
            <a:ext cx="2089776" cy="117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08037" y="3719484"/>
            <a:ext cx="2130776" cy="1398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Worst Performing Models</a:t>
            </a:r>
            <a:endParaRPr/>
          </a:p>
        </p:txBody>
      </p:sp>
      <p:sp>
        <p:nvSpPr>
          <p:cNvPr id="255" name="Google Shape;255;p27"/>
          <p:cNvSpPr txBox="1"/>
          <p:nvPr/>
        </p:nvSpPr>
        <p:spPr>
          <a:xfrm>
            <a:off x="1297500" y="1223500"/>
            <a:ext cx="6944700" cy="3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All had under 95% Accuracy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Logistic Regression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Not useful for non-linear relationships, complex interactions, overfits in high dimensional datasets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Adaboost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Requires careful parameter tuning, sensitive to noisy data/outliers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KNN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Not ideal for large datasets or imbalanced classes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Decision Tree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Prone to overfitting and have a large computational cost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Arrows miss and hit a red target, achievement and success (Provided by Getty Images)" id="256" name="Google Shape;256;p27"/>
          <p:cNvPicPr preferRelativeResize="0"/>
          <p:nvPr/>
        </p:nvPicPr>
        <p:blipFill rotWithShape="1">
          <a:blip r:embed="rId3">
            <a:alphaModFix/>
          </a:blip>
          <a:srcRect b="0" l="0" r="0" t="15519"/>
          <a:stretch/>
        </p:blipFill>
        <p:spPr>
          <a:xfrm>
            <a:off x="3054688" y="3348675"/>
            <a:ext cx="3034624" cy="170990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7"/>
          <p:cNvSpPr txBox="1"/>
          <p:nvPr/>
        </p:nvSpPr>
        <p:spPr>
          <a:xfrm>
            <a:off x="3002400" y="4800625"/>
            <a:ext cx="31392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Source:https://www.gettyimages.com/detail/photo/arrows-miss-and-hit-a-red-target-achievement-and-royalty-free-image/1386737640</a:t>
            </a:r>
            <a:endParaRPr sz="500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8"/>
          <p:cNvSpPr txBox="1"/>
          <p:nvPr>
            <p:ph type="title"/>
          </p:nvPr>
        </p:nvSpPr>
        <p:spPr>
          <a:xfrm>
            <a:off x="1166400" y="-760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4" name="Google Shape;2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75"/>
            <a:ext cx="9144000" cy="50039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29"/>
          <p:cNvPicPr preferRelativeResize="0"/>
          <p:nvPr/>
        </p:nvPicPr>
        <p:blipFill rotWithShape="1">
          <a:blip r:embed="rId3">
            <a:alphaModFix/>
          </a:blip>
          <a:srcRect b="2119" l="0" r="0" t="-2120"/>
          <a:stretch/>
        </p:blipFill>
        <p:spPr>
          <a:xfrm>
            <a:off x="0" y="-110690"/>
            <a:ext cx="9143999" cy="453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9"/>
          <p:cNvSpPr txBox="1"/>
          <p:nvPr/>
        </p:nvSpPr>
        <p:spPr>
          <a:xfrm>
            <a:off x="90600" y="4593425"/>
            <a:ext cx="90534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*KNN and SVM training time would likely have been much higher, but the models would not do Grid Search on our computers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RFE</a:t>
            </a:r>
            <a:endParaRPr/>
          </a:p>
        </p:txBody>
      </p:sp>
      <p:sp>
        <p:nvSpPr>
          <p:cNvPr id="278" name="Google Shape;278;p30"/>
          <p:cNvSpPr txBox="1"/>
          <p:nvPr>
            <p:ph idx="1" type="body"/>
          </p:nvPr>
        </p:nvSpPr>
        <p:spPr>
          <a:xfrm>
            <a:off x="1199150" y="10758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Key Findings:</a:t>
            </a:r>
            <a:endParaRPr b="1"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FFFFFF"/>
                </a:solidFill>
              </a:rPr>
              <a:t>Reduced Training Time:</a:t>
            </a:r>
            <a:endParaRPr b="1">
              <a:solidFill>
                <a:srgbClr val="FFFFFF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○"/>
            </a:pPr>
            <a:r>
              <a:rPr lang="en">
                <a:solidFill>
                  <a:srgbClr val="FFFFFF"/>
                </a:solidFill>
              </a:rPr>
              <a:t>RFE consistently decreased model training time across all trials compared to using the full feature set.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FFFFFF"/>
                </a:solidFill>
              </a:rPr>
              <a:t>Trade-off Observed:</a:t>
            </a:r>
            <a:endParaRPr b="1">
              <a:solidFill>
                <a:srgbClr val="FFFFFF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○"/>
            </a:pPr>
            <a:r>
              <a:rPr lang="en">
                <a:solidFill>
                  <a:srgbClr val="FFFFFF"/>
                </a:solidFill>
              </a:rPr>
              <a:t> Despite faster training, RFE often resulted in </a:t>
            </a:r>
            <a:r>
              <a:rPr b="1" lang="en">
                <a:solidFill>
                  <a:srgbClr val="FFFFFF"/>
                </a:solidFill>
              </a:rPr>
              <a:t>reduced model accuracy</a:t>
            </a:r>
            <a:r>
              <a:rPr lang="en">
                <a:solidFill>
                  <a:srgbClr val="FFFFFF"/>
                </a:solidFill>
              </a:rPr>
              <a:t> or no improvement at all — indicating </a:t>
            </a:r>
            <a:r>
              <a:rPr b="1" lang="en">
                <a:solidFill>
                  <a:srgbClr val="FFFFFF"/>
                </a:solidFill>
              </a:rPr>
              <a:t>information loss</a:t>
            </a:r>
            <a:r>
              <a:rPr lang="en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FFFFFF"/>
                </a:solidFill>
              </a:rPr>
              <a:t>Choice of Feature Count Matters:</a:t>
            </a:r>
            <a:endParaRPr b="1">
              <a:solidFill>
                <a:srgbClr val="FFFFFF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○"/>
            </a:pPr>
            <a:r>
              <a:rPr lang="en">
                <a:solidFill>
                  <a:srgbClr val="FFFFFF"/>
                </a:solidFill>
              </a:rPr>
              <a:t>We arbitrarily selected 10 features, but with 23 available, exploring a range (e.g., 15, 18, 20) could have led to better balance between speed and accuracy.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FFFFFF"/>
                </a:solidFill>
              </a:rPr>
              <a:t>Business Implication:</a:t>
            </a:r>
            <a:endParaRPr b="1">
              <a:solidFill>
                <a:srgbClr val="FFFFFF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○"/>
            </a:pPr>
            <a:r>
              <a:rPr lang="en">
                <a:solidFill>
                  <a:srgbClr val="FFFFFF"/>
                </a:solidFill>
              </a:rPr>
              <a:t>I</a:t>
            </a:r>
            <a:r>
              <a:rPr lang="en">
                <a:solidFill>
                  <a:srgbClr val="FFFFFF"/>
                </a:solidFill>
              </a:rPr>
              <a:t>n real-world applications, </a:t>
            </a:r>
            <a:r>
              <a:rPr b="1" lang="en">
                <a:solidFill>
                  <a:srgbClr val="FFFFFF"/>
                </a:solidFill>
              </a:rPr>
              <a:t>speed and efficiency</a:t>
            </a:r>
            <a:r>
              <a:rPr lang="en">
                <a:solidFill>
                  <a:srgbClr val="FFFFFF"/>
                </a:solidFill>
              </a:rPr>
              <a:t> are valuable, especially in time-sensitive environments. However, we must </a:t>
            </a:r>
            <a:r>
              <a:rPr b="1" lang="en">
                <a:solidFill>
                  <a:srgbClr val="FFFFFF"/>
                </a:solidFill>
              </a:rPr>
              <a:t>balance computational efficiency with the cost of lost predictive power</a:t>
            </a:r>
            <a:r>
              <a:rPr lang="en">
                <a:solidFill>
                  <a:srgbClr val="FFFFFF"/>
                </a:solidFill>
              </a:rPr>
              <a:t>, which can impact business decisions.</a:t>
            </a:r>
            <a:br>
              <a:rPr b="1"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  <a:p>
            <a:pPr indent="0" lvl="0" marL="13716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79" name="Google Shape;279;p30" title="data-cleanin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50" y="3771875"/>
            <a:ext cx="1347200" cy="134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0" title="data-cleaning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68625"/>
            <a:ext cx="1474875" cy="147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1"/>
          <p:cNvSpPr txBox="1"/>
          <p:nvPr>
            <p:ph type="title"/>
          </p:nvPr>
        </p:nvSpPr>
        <p:spPr>
          <a:xfrm>
            <a:off x="962575" y="103625"/>
            <a:ext cx="7818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XGBoost as the Optimal Model: Balancing Accuracy, Efficiency, and Interpretability</a:t>
            </a:r>
            <a:endParaRPr/>
          </a:p>
        </p:txBody>
      </p:sp>
      <p:sp>
        <p:nvSpPr>
          <p:cNvPr id="286" name="Google Shape;286;p31"/>
          <p:cNvSpPr txBox="1"/>
          <p:nvPr>
            <p:ph idx="1" type="body"/>
          </p:nvPr>
        </p:nvSpPr>
        <p:spPr>
          <a:xfrm>
            <a:off x="1115575" y="1050725"/>
            <a:ext cx="7038900" cy="38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XGBoost is the optimal model, balancing accuracy, efficiency, and interpretability to offer the best trade-off between performance and training time, making it the ideal choice for our use case.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Best parameter: Learning Rate =</a:t>
            </a:r>
            <a:r>
              <a:rPr b="1" lang="en" sz="1200" u="sng"/>
              <a:t> 0.2</a:t>
            </a:r>
            <a:r>
              <a:rPr lang="en" sz="1200"/>
              <a:t>, Max Depth =</a:t>
            </a:r>
            <a:r>
              <a:rPr b="1" lang="en" sz="1200"/>
              <a:t> </a:t>
            </a:r>
            <a:r>
              <a:rPr b="1" lang="en" sz="1200" u="sng"/>
              <a:t>5</a:t>
            </a:r>
            <a:r>
              <a:rPr lang="en" sz="1200"/>
              <a:t>, Number of Estimators = </a:t>
            </a:r>
            <a:r>
              <a:rPr b="1" lang="en" sz="1200" u="sng"/>
              <a:t>150</a:t>
            </a:r>
            <a:endParaRPr b="1" sz="1200" u="sng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Moderate Training Time(~</a:t>
            </a:r>
            <a:r>
              <a:rPr b="1" lang="en" sz="1200" u="sng">
                <a:solidFill>
                  <a:schemeClr val="lt2"/>
                </a:solidFill>
              </a:rPr>
              <a:t>2</a:t>
            </a:r>
            <a:r>
              <a:rPr lang="en" sz="1200"/>
              <a:t> minutes)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High Accuracy(</a:t>
            </a:r>
            <a:r>
              <a:rPr b="1" lang="en" sz="1200" u="sng">
                <a:solidFill>
                  <a:schemeClr val="lt2"/>
                </a:solidFill>
              </a:rPr>
              <a:t>96</a:t>
            </a:r>
            <a:r>
              <a:rPr lang="en" sz="1200" u="sng">
                <a:solidFill>
                  <a:schemeClr val="lt2"/>
                </a:solidFill>
              </a:rPr>
              <a:t>%</a:t>
            </a:r>
            <a:r>
              <a:rPr lang="en" sz="1200"/>
              <a:t>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Better Interpretability than other high performing models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When considering against other models:</a:t>
            </a:r>
            <a:endParaRPr sz="12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Random Forest</a:t>
            </a:r>
            <a:endParaRPr/>
          </a:p>
          <a:p>
            <a:pPr indent="-285750" lvl="2" marL="1371600" rtl="0" algn="l">
              <a:spcBef>
                <a:spcPts val="0"/>
              </a:spcBef>
              <a:spcAft>
                <a:spcPts val="0"/>
              </a:spcAft>
              <a:buSzPts val="900"/>
              <a:buChar char="■"/>
            </a:pPr>
            <a:r>
              <a:rPr lang="en" sz="900"/>
              <a:t>Much slower when training</a:t>
            </a:r>
            <a:endParaRPr sz="9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Stacking</a:t>
            </a:r>
            <a:endParaRPr/>
          </a:p>
          <a:p>
            <a:pPr indent="-285750" lvl="2" marL="1371600" rtl="0" algn="l">
              <a:spcBef>
                <a:spcPts val="0"/>
              </a:spcBef>
              <a:spcAft>
                <a:spcPts val="0"/>
              </a:spcAft>
              <a:buSzPts val="900"/>
              <a:buChar char="■"/>
            </a:pPr>
            <a:r>
              <a:rPr lang="en" sz="900"/>
              <a:t>Output is not interpretable &amp; hard to deploy</a:t>
            </a:r>
            <a:endParaRPr sz="9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SVM</a:t>
            </a:r>
            <a:endParaRPr/>
          </a:p>
          <a:p>
            <a:pPr indent="-285750" lvl="2" marL="1371600" rtl="0" algn="l">
              <a:spcBef>
                <a:spcPts val="0"/>
              </a:spcBef>
              <a:spcAft>
                <a:spcPts val="0"/>
              </a:spcAft>
              <a:buSzPts val="900"/>
              <a:buChar char="■"/>
            </a:pPr>
            <a:r>
              <a:rPr lang="en" sz="900"/>
              <a:t>Slow with large volume of training data</a:t>
            </a:r>
            <a:endParaRPr sz="9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NN</a:t>
            </a:r>
            <a:endParaRPr/>
          </a:p>
          <a:p>
            <a:pPr indent="-285750" lvl="2" marL="1371600" rtl="0" algn="l">
              <a:spcBef>
                <a:spcPts val="0"/>
              </a:spcBef>
              <a:spcAft>
                <a:spcPts val="0"/>
              </a:spcAft>
              <a:buSzPts val="900"/>
              <a:buChar char="■"/>
            </a:pPr>
            <a:r>
              <a:rPr lang="en" sz="900"/>
              <a:t>Black Box, Slower Training</a:t>
            </a:r>
            <a:endParaRPr sz="9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7650" y="2666625"/>
            <a:ext cx="3656350" cy="247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and Problem Statement</a:t>
            </a:r>
            <a:endParaRPr/>
          </a:p>
        </p:txBody>
      </p:sp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What is passenger satisfaction and why does it matter?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Real-world significance: Better customer experience, airline competitiveness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When Satisfaction is better predicted, we can tailor services which will retain customers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Objective: Use ML to predict if a passenger is satisfied or not based on flight details and demographics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Classification task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With these insights we can understand what factors contribute to satisfaction to better understand our customer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14" title="customer-satisfac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5175" y="3214675"/>
            <a:ext cx="1928825" cy="192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4" title="classificati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987350"/>
            <a:ext cx="2215900" cy="221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 AUC Curve</a:t>
            </a:r>
            <a:endParaRPr/>
          </a:p>
        </p:txBody>
      </p:sp>
      <p:sp>
        <p:nvSpPr>
          <p:cNvPr id="293" name="Google Shape;293;p32"/>
          <p:cNvSpPr txBox="1"/>
          <p:nvPr>
            <p:ph idx="1" type="body"/>
          </p:nvPr>
        </p:nvSpPr>
        <p:spPr>
          <a:xfrm>
            <a:off x="-94625" y="1542650"/>
            <a:ext cx="4144800" cy="29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AUC quantifies the model’s ability to separate positive and negative classes across all thresholds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Measures the model's ability to distinguish between classes: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AUC of 1.0 = Perfect, and 0.5 = No better than random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Our model doesn’t just predict—it predicts with </a:t>
            </a:r>
            <a:r>
              <a:rPr b="1" lang="en"/>
              <a:t>confidence</a:t>
            </a:r>
            <a:r>
              <a:rPr lang="en"/>
              <a:t>.</a:t>
            </a:r>
            <a:endParaRPr/>
          </a:p>
        </p:txBody>
      </p:sp>
      <p:pic>
        <p:nvPicPr>
          <p:cNvPr id="294" name="Google Shape;294;p32" title="Screenshot 2025-04-22 at 6.03.0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125" y="1088625"/>
            <a:ext cx="5144076" cy="409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2" title="tick-inside-circl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22100" y="4084800"/>
            <a:ext cx="266475" cy="26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Interpreting Final Model</a:t>
            </a:r>
            <a:endParaRPr/>
          </a:p>
        </p:txBody>
      </p:sp>
      <p:sp>
        <p:nvSpPr>
          <p:cNvPr id="301" name="Google Shape;301;p33"/>
          <p:cNvSpPr txBox="1"/>
          <p:nvPr>
            <p:ph idx="1" type="body"/>
          </p:nvPr>
        </p:nvSpPr>
        <p:spPr>
          <a:xfrm>
            <a:off x="924475" y="932500"/>
            <a:ext cx="4167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“</a:t>
            </a:r>
            <a:r>
              <a:rPr i="1" lang="en"/>
              <a:t>Gain</a:t>
            </a:r>
            <a:r>
              <a:rPr lang="en"/>
              <a:t>”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</a:t>
            </a:r>
            <a:r>
              <a:rPr lang="en"/>
              <a:t>easures how well a feature helps in splitting the data, indicating its importance in predicting the target variable.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What can we do with these results: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What Can We Do With These Results: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b="1" lang="en" u="sng"/>
              <a:t>Identify</a:t>
            </a:r>
            <a:r>
              <a:rPr lang="en"/>
              <a:t> the most important features for making predictions.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b="1" lang="en" u="sng"/>
              <a:t>Prioritize</a:t>
            </a:r>
            <a:r>
              <a:rPr lang="en"/>
              <a:t> these features for model improvement or further analysis.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b="1" lang="en" u="sng"/>
              <a:t>Focus</a:t>
            </a:r>
            <a:r>
              <a:rPr lang="en"/>
              <a:t> on features that show the greatest impact on customer satisfaction.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33" title="Screenshot 2025-04-22 at 5.38.1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6575" y="393750"/>
            <a:ext cx="3807425" cy="280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3" title="Screenshot 2025-04-22 at 9.49.26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" y="3445875"/>
            <a:ext cx="3311903" cy="1697624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3"/>
          <p:cNvSpPr txBox="1"/>
          <p:nvPr/>
        </p:nvSpPr>
        <p:spPr>
          <a:xfrm>
            <a:off x="0" y="3155275"/>
            <a:ext cx="373800" cy="1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1.</a:t>
            </a:r>
            <a:endParaRPr b="1" sz="13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5" name="Google Shape;305;p33" title="Screenshot 2025-04-22 at 9.46.01 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1175" y="3446850"/>
            <a:ext cx="2866487" cy="1695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3" title="Screenshot 2025-04-22 at 9.48.09 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35900" y="3445875"/>
            <a:ext cx="3308099" cy="1697625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3"/>
          <p:cNvSpPr txBox="1"/>
          <p:nvPr/>
        </p:nvSpPr>
        <p:spPr>
          <a:xfrm>
            <a:off x="6067650" y="3155275"/>
            <a:ext cx="373800" cy="1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3.</a:t>
            </a:r>
            <a:endParaRPr b="1" sz="13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33"/>
          <p:cNvSpPr txBox="1"/>
          <p:nvPr/>
        </p:nvSpPr>
        <p:spPr>
          <a:xfrm>
            <a:off x="3432030" y="3155267"/>
            <a:ext cx="373800" cy="1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2.</a:t>
            </a:r>
            <a:endParaRPr b="1" sz="13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4"/>
          <p:cNvSpPr txBox="1"/>
          <p:nvPr/>
        </p:nvSpPr>
        <p:spPr>
          <a:xfrm>
            <a:off x="1095375" y="1224700"/>
            <a:ext cx="5925300" cy="23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Limitations</a:t>
            </a: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Computational Power: 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Training models with large datasets is </a:t>
            </a: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time-consuming</a:t>
            </a: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 limit the efficiency of our analysis 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Restricted Domain &amp; Customer Knowledge: 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dataset may </a:t>
            </a: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not fully represent all customers</a:t>
            </a: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experiences.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Aging Data: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The data used may be outdated and </a:t>
            </a: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not reflect current trends</a:t>
            </a: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Inability to Conduct A/B Testing: 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○"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Real-time</a:t>
            </a: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changes can't be tested to validate recommendations.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Binary Outcome Limitation: 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model’s </a:t>
            </a: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binary</a:t>
            </a: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outcome (Satisfied or Neutral/Dissatisfied) limits nuanced insights.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</a:t>
            </a:r>
            <a:endParaRPr/>
          </a:p>
        </p:txBody>
      </p:sp>
      <p:pic>
        <p:nvPicPr>
          <p:cNvPr id="315" name="Google Shape;315;p34" title="hourglas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7800" y="1603350"/>
            <a:ext cx="575100" cy="57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4" title="traffic-barrie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2350" y="2212350"/>
            <a:ext cx="718800" cy="71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4" title="history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5712" y="3113925"/>
            <a:ext cx="612275" cy="61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4" title="ab-testing (1)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5700" y="3936600"/>
            <a:ext cx="612300" cy="61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4" title="feedback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02325" y="4588925"/>
            <a:ext cx="470850" cy="47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</a:t>
            </a:r>
            <a:r>
              <a:rPr lang="en"/>
              <a:t>Recommendations</a:t>
            </a:r>
            <a:endParaRPr/>
          </a:p>
        </p:txBody>
      </p:sp>
      <p:sp>
        <p:nvSpPr>
          <p:cNvPr id="325" name="Google Shape;325;p35"/>
          <p:cNvSpPr txBox="1"/>
          <p:nvPr>
            <p:ph idx="1" type="body"/>
          </p:nvPr>
        </p:nvSpPr>
        <p:spPr>
          <a:xfrm>
            <a:off x="1272925" y="9873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 sz="1400"/>
              <a:t>Good news:</a:t>
            </a:r>
            <a:endParaRPr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</a:pPr>
            <a:r>
              <a:rPr lang="en" sz="1400"/>
              <a:t> Most of the highest contributing factors (e.g., </a:t>
            </a:r>
            <a:r>
              <a:rPr b="1" lang="en" sz="1400"/>
              <a:t>Wi-Fi quality</a:t>
            </a:r>
            <a:r>
              <a:rPr lang="en" sz="1400"/>
              <a:t>, </a:t>
            </a:r>
            <a:r>
              <a:rPr b="1" lang="en" sz="1400"/>
              <a:t>Online Boarding</a:t>
            </a:r>
            <a:r>
              <a:rPr lang="en" sz="1400"/>
              <a:t>) are in our control, allowing for targeted improvements.</a:t>
            </a:r>
            <a:endParaRPr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</a:pPr>
            <a:r>
              <a:rPr lang="en" sz="1400"/>
              <a:t>Features like </a:t>
            </a:r>
            <a:r>
              <a:rPr b="1" lang="en" sz="1400"/>
              <a:t>age</a:t>
            </a:r>
            <a:r>
              <a:rPr lang="en" sz="1400"/>
              <a:t> and </a:t>
            </a:r>
            <a:r>
              <a:rPr b="1" lang="en" sz="1400"/>
              <a:t>gender</a:t>
            </a:r>
            <a:r>
              <a:rPr lang="en" sz="1400"/>
              <a:t> have lower importance, meaning we can focus on what we can change.</a:t>
            </a:r>
            <a:br>
              <a:rPr lang="en" sz="1400"/>
            </a:br>
            <a:endParaRPr sz="1400" u="sng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/>
              <a:t>Future Recommendations:</a:t>
            </a:r>
            <a:endParaRPr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b="1" lang="en" sz="1400"/>
              <a:t>Increase Investment in Service Areas</a:t>
            </a:r>
            <a:r>
              <a:rPr lang="en" sz="1400"/>
              <a:t>: Focus on enhancing Wi-Fi and Online Boarding to improve satisfaction.</a:t>
            </a:r>
            <a:endParaRPr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b="1" lang="en" sz="1400"/>
              <a:t>Expand Customer Data Collection</a:t>
            </a:r>
            <a:r>
              <a:rPr lang="en" sz="1400"/>
              <a:t>: More data will help refine our model, identify patterns, and make targeted improvements.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6" name="Google Shape;326;p35" title="investm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71925"/>
            <a:ext cx="1671575" cy="16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5" title="search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2425" y="3471925"/>
            <a:ext cx="1671575" cy="167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sp>
        <p:nvSpPr>
          <p:cNvPr id="333" name="Google Shape;333;p3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Model Confusion </a:t>
            </a:r>
            <a:r>
              <a:rPr lang="en"/>
              <a:t>Matrices: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25-33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More XGBoost Interpretation: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34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7"/>
          <p:cNvSpPr txBox="1"/>
          <p:nvPr>
            <p:ph type="title"/>
          </p:nvPr>
        </p:nvSpPr>
        <p:spPr>
          <a:xfrm>
            <a:off x="1250300" y="456675"/>
            <a:ext cx="7038900" cy="5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Neural Network</a:t>
            </a:r>
            <a:endParaRPr/>
          </a:p>
        </p:txBody>
      </p:sp>
      <p:sp>
        <p:nvSpPr>
          <p:cNvPr id="339" name="Google Shape;339;p37"/>
          <p:cNvSpPr txBox="1"/>
          <p:nvPr>
            <p:ph idx="1" type="body"/>
          </p:nvPr>
        </p:nvSpPr>
        <p:spPr>
          <a:xfrm>
            <a:off x="1737888" y="1079900"/>
            <a:ext cx="7395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Regular</a:t>
            </a:r>
            <a:endParaRPr b="1"/>
          </a:p>
        </p:txBody>
      </p:sp>
      <p:sp>
        <p:nvSpPr>
          <p:cNvPr id="340" name="Google Shape;340;p37"/>
          <p:cNvSpPr txBox="1"/>
          <p:nvPr>
            <p:ph idx="1" type="body"/>
          </p:nvPr>
        </p:nvSpPr>
        <p:spPr>
          <a:xfrm>
            <a:off x="6360634" y="1079900"/>
            <a:ext cx="5622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RFE</a:t>
            </a:r>
            <a:endParaRPr b="1"/>
          </a:p>
        </p:txBody>
      </p:sp>
      <p:sp>
        <p:nvSpPr>
          <p:cNvPr id="341" name="Google Shape;341;p37"/>
          <p:cNvSpPr txBox="1"/>
          <p:nvPr>
            <p:ph idx="1" type="body"/>
          </p:nvPr>
        </p:nvSpPr>
        <p:spPr>
          <a:xfrm>
            <a:off x="1203363" y="3553500"/>
            <a:ext cx="22032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7"/>
          <p:cNvSpPr txBox="1"/>
          <p:nvPr>
            <p:ph idx="1" type="body"/>
          </p:nvPr>
        </p:nvSpPr>
        <p:spPr>
          <a:xfrm>
            <a:off x="5737438" y="3553500"/>
            <a:ext cx="22032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43" name="Google Shape;34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205" y="1520425"/>
            <a:ext cx="3787545" cy="32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7950" y="1520421"/>
            <a:ext cx="3787551" cy="3288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8"/>
          <p:cNvSpPr txBox="1"/>
          <p:nvPr>
            <p:ph idx="1" type="body"/>
          </p:nvPr>
        </p:nvSpPr>
        <p:spPr>
          <a:xfrm>
            <a:off x="1737888" y="1079900"/>
            <a:ext cx="7395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Regular</a:t>
            </a:r>
            <a:endParaRPr b="1"/>
          </a:p>
        </p:txBody>
      </p:sp>
      <p:sp>
        <p:nvSpPr>
          <p:cNvPr id="350" name="Google Shape;350;p38"/>
          <p:cNvSpPr txBox="1"/>
          <p:nvPr>
            <p:ph idx="1" type="body"/>
          </p:nvPr>
        </p:nvSpPr>
        <p:spPr>
          <a:xfrm>
            <a:off x="6360634" y="1079900"/>
            <a:ext cx="5622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RFE</a:t>
            </a:r>
            <a:endParaRPr b="1"/>
          </a:p>
        </p:txBody>
      </p:sp>
      <p:sp>
        <p:nvSpPr>
          <p:cNvPr id="351" name="Google Shape;351;p38"/>
          <p:cNvSpPr txBox="1"/>
          <p:nvPr>
            <p:ph idx="1" type="body"/>
          </p:nvPr>
        </p:nvSpPr>
        <p:spPr>
          <a:xfrm>
            <a:off x="5737438" y="3583500"/>
            <a:ext cx="2203200" cy="15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8"/>
          <p:cNvSpPr txBox="1"/>
          <p:nvPr>
            <p:ph type="title"/>
          </p:nvPr>
        </p:nvSpPr>
        <p:spPr>
          <a:xfrm>
            <a:off x="1250300" y="456675"/>
            <a:ext cx="7038900" cy="5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AdaBoost</a:t>
            </a:r>
            <a:endParaRPr/>
          </a:p>
        </p:txBody>
      </p:sp>
      <p:pic>
        <p:nvPicPr>
          <p:cNvPr id="353" name="Google Shape;35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25" y="1520425"/>
            <a:ext cx="3804474" cy="330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0000" y="1520425"/>
            <a:ext cx="3804474" cy="330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9"/>
          <p:cNvSpPr txBox="1"/>
          <p:nvPr>
            <p:ph idx="1" type="body"/>
          </p:nvPr>
        </p:nvSpPr>
        <p:spPr>
          <a:xfrm>
            <a:off x="1737888" y="1079900"/>
            <a:ext cx="7395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Regular</a:t>
            </a:r>
            <a:endParaRPr b="1"/>
          </a:p>
        </p:txBody>
      </p:sp>
      <p:sp>
        <p:nvSpPr>
          <p:cNvPr id="360" name="Google Shape;360;p39"/>
          <p:cNvSpPr txBox="1"/>
          <p:nvPr>
            <p:ph idx="1" type="body"/>
          </p:nvPr>
        </p:nvSpPr>
        <p:spPr>
          <a:xfrm>
            <a:off x="6360634" y="1079900"/>
            <a:ext cx="5622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RFE</a:t>
            </a:r>
            <a:endParaRPr b="1"/>
          </a:p>
        </p:txBody>
      </p:sp>
      <p:sp>
        <p:nvSpPr>
          <p:cNvPr id="361" name="Google Shape;361;p39"/>
          <p:cNvSpPr txBox="1"/>
          <p:nvPr>
            <p:ph idx="1" type="body"/>
          </p:nvPr>
        </p:nvSpPr>
        <p:spPr>
          <a:xfrm>
            <a:off x="1203363" y="3661800"/>
            <a:ext cx="2203200" cy="14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9"/>
          <p:cNvSpPr txBox="1"/>
          <p:nvPr>
            <p:ph idx="1" type="body"/>
          </p:nvPr>
        </p:nvSpPr>
        <p:spPr>
          <a:xfrm>
            <a:off x="5365363" y="3523050"/>
            <a:ext cx="2203200" cy="14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9"/>
          <p:cNvSpPr txBox="1"/>
          <p:nvPr>
            <p:ph type="title"/>
          </p:nvPr>
        </p:nvSpPr>
        <p:spPr>
          <a:xfrm>
            <a:off x="1250300" y="456675"/>
            <a:ext cx="7038900" cy="5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XGBoost</a:t>
            </a:r>
            <a:endParaRPr/>
          </a:p>
        </p:txBody>
      </p:sp>
      <p:pic>
        <p:nvPicPr>
          <p:cNvPr id="364" name="Google Shape;36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387" y="1520425"/>
            <a:ext cx="3815175" cy="331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4135" y="1520425"/>
            <a:ext cx="3815175" cy="3312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 txBox="1"/>
          <p:nvPr>
            <p:ph type="title"/>
          </p:nvPr>
        </p:nvSpPr>
        <p:spPr>
          <a:xfrm>
            <a:off x="1267525" y="463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Decision Tree</a:t>
            </a:r>
            <a:endParaRPr/>
          </a:p>
        </p:txBody>
      </p:sp>
      <p:pic>
        <p:nvPicPr>
          <p:cNvPr id="371" name="Google Shape;37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300" y="1538425"/>
            <a:ext cx="3801400" cy="330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7375" y="1538410"/>
            <a:ext cx="3801400" cy="3300866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 txBox="1"/>
          <p:nvPr>
            <p:ph idx="1" type="body"/>
          </p:nvPr>
        </p:nvSpPr>
        <p:spPr>
          <a:xfrm>
            <a:off x="1737888" y="1079900"/>
            <a:ext cx="7395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Regular</a:t>
            </a:r>
            <a:endParaRPr b="1"/>
          </a:p>
        </p:txBody>
      </p:sp>
      <p:sp>
        <p:nvSpPr>
          <p:cNvPr id="374" name="Google Shape;374;p40"/>
          <p:cNvSpPr txBox="1"/>
          <p:nvPr>
            <p:ph idx="1" type="body"/>
          </p:nvPr>
        </p:nvSpPr>
        <p:spPr>
          <a:xfrm>
            <a:off x="6360634" y="1079900"/>
            <a:ext cx="5622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RFE</a:t>
            </a:r>
            <a:endParaRPr b="1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1"/>
          <p:cNvSpPr txBox="1"/>
          <p:nvPr>
            <p:ph idx="1" type="body"/>
          </p:nvPr>
        </p:nvSpPr>
        <p:spPr>
          <a:xfrm>
            <a:off x="1737888" y="1079900"/>
            <a:ext cx="7395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Regular</a:t>
            </a:r>
            <a:endParaRPr b="1"/>
          </a:p>
        </p:txBody>
      </p:sp>
      <p:sp>
        <p:nvSpPr>
          <p:cNvPr id="380" name="Google Shape;380;p41"/>
          <p:cNvSpPr txBox="1"/>
          <p:nvPr>
            <p:ph idx="1" type="body"/>
          </p:nvPr>
        </p:nvSpPr>
        <p:spPr>
          <a:xfrm>
            <a:off x="6360634" y="1079900"/>
            <a:ext cx="5622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RFE</a:t>
            </a:r>
            <a:endParaRPr b="1"/>
          </a:p>
        </p:txBody>
      </p:sp>
      <p:sp>
        <p:nvSpPr>
          <p:cNvPr id="381" name="Google Shape;381;p41"/>
          <p:cNvSpPr txBox="1"/>
          <p:nvPr>
            <p:ph idx="1" type="body"/>
          </p:nvPr>
        </p:nvSpPr>
        <p:spPr>
          <a:xfrm>
            <a:off x="1737888" y="1079900"/>
            <a:ext cx="7395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Regular</a:t>
            </a:r>
            <a:endParaRPr b="1"/>
          </a:p>
        </p:txBody>
      </p:sp>
      <p:sp>
        <p:nvSpPr>
          <p:cNvPr id="382" name="Google Shape;382;p41"/>
          <p:cNvSpPr txBox="1"/>
          <p:nvPr>
            <p:ph idx="1" type="body"/>
          </p:nvPr>
        </p:nvSpPr>
        <p:spPr>
          <a:xfrm>
            <a:off x="6360634" y="1079900"/>
            <a:ext cx="5622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RFE</a:t>
            </a:r>
            <a:endParaRPr b="1"/>
          </a:p>
        </p:txBody>
      </p:sp>
      <p:sp>
        <p:nvSpPr>
          <p:cNvPr id="383" name="Google Shape;383;p41"/>
          <p:cNvSpPr txBox="1"/>
          <p:nvPr>
            <p:ph idx="1" type="body"/>
          </p:nvPr>
        </p:nvSpPr>
        <p:spPr>
          <a:xfrm>
            <a:off x="1203363" y="3640200"/>
            <a:ext cx="2203200" cy="15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1"/>
          <p:cNvSpPr txBox="1"/>
          <p:nvPr>
            <p:ph idx="1" type="body"/>
          </p:nvPr>
        </p:nvSpPr>
        <p:spPr>
          <a:xfrm>
            <a:off x="5737438" y="3640200"/>
            <a:ext cx="2203200" cy="15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1"/>
          <p:cNvSpPr txBox="1"/>
          <p:nvPr>
            <p:ph type="title"/>
          </p:nvPr>
        </p:nvSpPr>
        <p:spPr>
          <a:xfrm>
            <a:off x="1250300" y="456675"/>
            <a:ext cx="7038900" cy="5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Logistic Regression</a:t>
            </a:r>
            <a:endParaRPr/>
          </a:p>
        </p:txBody>
      </p:sp>
      <p:pic>
        <p:nvPicPr>
          <p:cNvPr id="386" name="Google Shape;38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375" y="1520425"/>
            <a:ext cx="3804450" cy="330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5875" y="1520425"/>
            <a:ext cx="3804450" cy="330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would the Perfect Model look like?</a:t>
            </a:r>
            <a:endParaRPr/>
          </a:p>
        </p:txBody>
      </p:sp>
      <p:sp>
        <p:nvSpPr>
          <p:cNvPr id="151" name="Google Shape;151;p15"/>
          <p:cNvSpPr txBox="1"/>
          <p:nvPr>
            <p:ph idx="1" type="body"/>
          </p:nvPr>
        </p:nvSpPr>
        <p:spPr>
          <a:xfrm>
            <a:off x="1297500" y="1567550"/>
            <a:ext cx="6510900" cy="32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High Accuracy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 Predicts satisfaction with minimal error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Fast Predictions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 Can run in real-time or near-real-time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Explainability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 Easy to interpret by business stakeholders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Generalization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Performs well on new, unseen data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Low Maintenance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 Doesn't require frequent retraining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550" y="1307850"/>
            <a:ext cx="4115451" cy="249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60"/>
              <a:t>Experimental Results - Support Vector Machine</a:t>
            </a:r>
            <a:endParaRPr sz="2260"/>
          </a:p>
        </p:txBody>
      </p:sp>
      <p:sp>
        <p:nvSpPr>
          <p:cNvPr id="393" name="Google Shape;393;p42"/>
          <p:cNvSpPr txBox="1"/>
          <p:nvPr>
            <p:ph idx="1" type="body"/>
          </p:nvPr>
        </p:nvSpPr>
        <p:spPr>
          <a:xfrm>
            <a:off x="1737888" y="1079900"/>
            <a:ext cx="7395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Regular</a:t>
            </a:r>
            <a:endParaRPr b="1"/>
          </a:p>
        </p:txBody>
      </p:sp>
      <p:sp>
        <p:nvSpPr>
          <p:cNvPr id="394" name="Google Shape;394;p42"/>
          <p:cNvSpPr txBox="1"/>
          <p:nvPr>
            <p:ph idx="1" type="body"/>
          </p:nvPr>
        </p:nvSpPr>
        <p:spPr>
          <a:xfrm>
            <a:off x="6360634" y="1079900"/>
            <a:ext cx="5622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RFE</a:t>
            </a:r>
            <a:endParaRPr b="1"/>
          </a:p>
        </p:txBody>
      </p:sp>
      <p:sp>
        <p:nvSpPr>
          <p:cNvPr id="395" name="Google Shape;395;p42"/>
          <p:cNvSpPr txBox="1"/>
          <p:nvPr>
            <p:ph idx="1" type="body"/>
          </p:nvPr>
        </p:nvSpPr>
        <p:spPr>
          <a:xfrm>
            <a:off x="1737888" y="1079900"/>
            <a:ext cx="7395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Regular</a:t>
            </a:r>
            <a:endParaRPr b="1"/>
          </a:p>
        </p:txBody>
      </p:sp>
      <p:sp>
        <p:nvSpPr>
          <p:cNvPr id="396" name="Google Shape;396;p42"/>
          <p:cNvSpPr txBox="1"/>
          <p:nvPr>
            <p:ph idx="1" type="body"/>
          </p:nvPr>
        </p:nvSpPr>
        <p:spPr>
          <a:xfrm>
            <a:off x="6360634" y="1079900"/>
            <a:ext cx="5622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RFE</a:t>
            </a:r>
            <a:endParaRPr b="1"/>
          </a:p>
        </p:txBody>
      </p:sp>
      <p:sp>
        <p:nvSpPr>
          <p:cNvPr id="397" name="Google Shape;397;p42"/>
          <p:cNvSpPr txBox="1"/>
          <p:nvPr>
            <p:ph idx="1" type="body"/>
          </p:nvPr>
        </p:nvSpPr>
        <p:spPr>
          <a:xfrm>
            <a:off x="1203363" y="3597300"/>
            <a:ext cx="2203200" cy="1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2"/>
          <p:cNvSpPr txBox="1"/>
          <p:nvPr>
            <p:ph idx="1" type="body"/>
          </p:nvPr>
        </p:nvSpPr>
        <p:spPr>
          <a:xfrm>
            <a:off x="5737438" y="3597300"/>
            <a:ext cx="2203200" cy="1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99" name="Google Shape;39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038" y="1513400"/>
            <a:ext cx="3931875" cy="321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8825" y="1486400"/>
            <a:ext cx="3931850" cy="3217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KNN</a:t>
            </a:r>
            <a:endParaRPr/>
          </a:p>
        </p:txBody>
      </p:sp>
      <p:sp>
        <p:nvSpPr>
          <p:cNvPr id="406" name="Google Shape;406;p4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07" name="Google Shape;40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550" y="1486397"/>
            <a:ext cx="3871600" cy="336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5918" y="1486401"/>
            <a:ext cx="3871607" cy="33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3"/>
          <p:cNvSpPr txBox="1"/>
          <p:nvPr>
            <p:ph idx="1" type="body"/>
          </p:nvPr>
        </p:nvSpPr>
        <p:spPr>
          <a:xfrm>
            <a:off x="1737888" y="1079900"/>
            <a:ext cx="7395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Regular</a:t>
            </a:r>
            <a:endParaRPr b="1"/>
          </a:p>
        </p:txBody>
      </p:sp>
      <p:sp>
        <p:nvSpPr>
          <p:cNvPr id="410" name="Google Shape;410;p43"/>
          <p:cNvSpPr txBox="1"/>
          <p:nvPr>
            <p:ph idx="1" type="body"/>
          </p:nvPr>
        </p:nvSpPr>
        <p:spPr>
          <a:xfrm>
            <a:off x="6360634" y="1079900"/>
            <a:ext cx="5622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RFE</a:t>
            </a:r>
            <a:endParaRPr b="1"/>
          </a:p>
        </p:txBody>
      </p:sp>
      <p:sp>
        <p:nvSpPr>
          <p:cNvPr id="411" name="Google Shape;411;p43"/>
          <p:cNvSpPr txBox="1"/>
          <p:nvPr>
            <p:ph idx="1" type="body"/>
          </p:nvPr>
        </p:nvSpPr>
        <p:spPr>
          <a:xfrm>
            <a:off x="1737888" y="1079900"/>
            <a:ext cx="7395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Regular</a:t>
            </a:r>
            <a:endParaRPr b="1"/>
          </a:p>
        </p:txBody>
      </p:sp>
      <p:sp>
        <p:nvSpPr>
          <p:cNvPr id="412" name="Google Shape;412;p43"/>
          <p:cNvSpPr txBox="1"/>
          <p:nvPr>
            <p:ph idx="1" type="body"/>
          </p:nvPr>
        </p:nvSpPr>
        <p:spPr>
          <a:xfrm>
            <a:off x="6360634" y="1079900"/>
            <a:ext cx="5622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RFE</a:t>
            </a:r>
            <a:endParaRPr b="1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Random Forest</a:t>
            </a:r>
            <a:endParaRPr/>
          </a:p>
        </p:txBody>
      </p:sp>
      <p:sp>
        <p:nvSpPr>
          <p:cNvPr id="418" name="Google Shape;418;p4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19" name="Google Shape;41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175" y="1487647"/>
            <a:ext cx="3652049" cy="31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7500" y="1466609"/>
            <a:ext cx="3700500" cy="321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Stacking</a:t>
            </a:r>
            <a:endParaRPr/>
          </a:p>
        </p:txBody>
      </p:sp>
      <p:pic>
        <p:nvPicPr>
          <p:cNvPr id="426" name="Google Shape;42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000" y="1486400"/>
            <a:ext cx="3858650" cy="335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2400" y="1486400"/>
            <a:ext cx="3858650" cy="3350548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45"/>
          <p:cNvSpPr txBox="1"/>
          <p:nvPr>
            <p:ph idx="1" type="body"/>
          </p:nvPr>
        </p:nvSpPr>
        <p:spPr>
          <a:xfrm>
            <a:off x="1737888" y="1079900"/>
            <a:ext cx="7395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Regular</a:t>
            </a:r>
            <a:endParaRPr b="1"/>
          </a:p>
        </p:txBody>
      </p:sp>
      <p:sp>
        <p:nvSpPr>
          <p:cNvPr id="429" name="Google Shape;429;p45"/>
          <p:cNvSpPr txBox="1"/>
          <p:nvPr>
            <p:ph idx="1" type="body"/>
          </p:nvPr>
        </p:nvSpPr>
        <p:spPr>
          <a:xfrm>
            <a:off x="6360634" y="1079900"/>
            <a:ext cx="5622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RFE</a:t>
            </a:r>
            <a:endParaRPr b="1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XGBoost Interpretation</a:t>
            </a:r>
            <a:endParaRPr/>
          </a:p>
        </p:txBody>
      </p:sp>
      <p:pic>
        <p:nvPicPr>
          <p:cNvPr id="435" name="Google Shape;435;p46" title="Screenshot 2025-04-22 at 5.39.2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575" y="1423741"/>
            <a:ext cx="4304600" cy="3173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46" title="Screenshot 2025-04-22 at 5.38.43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5267" y="1423750"/>
            <a:ext cx="4304608" cy="317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Overview</a:t>
            </a:r>
            <a:endParaRPr/>
          </a:p>
        </p:txBody>
      </p:sp>
      <p:sp>
        <p:nvSpPr>
          <p:cNvPr id="158" name="Google Shape;158;p16"/>
          <p:cNvSpPr txBox="1"/>
          <p:nvPr>
            <p:ph idx="1" type="body"/>
          </p:nvPr>
        </p:nvSpPr>
        <p:spPr>
          <a:xfrm>
            <a:off x="1297500" y="1567550"/>
            <a:ext cx="4355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Source: Kaggle – TeejMahal’s Dataset(Survey)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Size: ~129,000 entries, 24 features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Target variable: satisfaction (satisfied vs. neutral/dissatisfied)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Types of features: Demographics (e.g., Age, Gender), Service Ratings, Flight Details (e.g., Delay, Class)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Mix of Categorical and Numerical features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71775" y="1602863"/>
            <a:ext cx="2911675" cy="193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Distribution</a:t>
            </a:r>
            <a:endParaRPr/>
          </a:p>
        </p:txBody>
      </p:sp>
      <p:sp>
        <p:nvSpPr>
          <p:cNvPr id="165" name="Google Shape;165;p17"/>
          <p:cNvSpPr txBox="1"/>
          <p:nvPr>
            <p:ph idx="1" type="body"/>
          </p:nvPr>
        </p:nvSpPr>
        <p:spPr>
          <a:xfrm>
            <a:off x="904650" y="921050"/>
            <a:ext cx="7911900" cy="22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lang="en"/>
              <a:t>We began our analysis by examining the distribution of the target variable: </a:t>
            </a:r>
            <a:r>
              <a:rPr b="1" lang="en"/>
              <a:t>satisfaction</a:t>
            </a:r>
            <a:r>
              <a:rPr lang="en"/>
              <a:t>.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lang="en"/>
              <a:t>The dataset showed a </a:t>
            </a:r>
            <a:r>
              <a:rPr b="1" lang="en"/>
              <a:t>balanced distribution</a:t>
            </a:r>
            <a:r>
              <a:rPr lang="en"/>
              <a:t> between satisfied and dissatisfied passengers.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/>
              <a:t>Since the classes were already well balanced:</a:t>
            </a:r>
            <a:endParaRPr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rPr lang="en" sz="1300"/>
              <a:t>There was </a:t>
            </a:r>
            <a:r>
              <a:rPr b="1" lang="en" sz="1300"/>
              <a:t>no need to apply SMOTE</a:t>
            </a:r>
            <a:r>
              <a:rPr lang="en" sz="1300"/>
              <a:t> (Synthetic Minority Over-sampling Technique).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lang="en"/>
              <a:t>This allowed us to proceed with modeling </a:t>
            </a:r>
            <a:r>
              <a:rPr b="1" lang="en"/>
              <a:t>without introducing  synthetic samples</a:t>
            </a:r>
            <a:r>
              <a:rPr lang="en"/>
              <a:t>, preserving data authenticity.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3225" y="2342825"/>
            <a:ext cx="3790775" cy="311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172" name="Google Shape;172;p18"/>
          <p:cNvSpPr txBox="1"/>
          <p:nvPr>
            <p:ph idx="1" type="body"/>
          </p:nvPr>
        </p:nvSpPr>
        <p:spPr>
          <a:xfrm>
            <a:off x="1016950" y="899375"/>
            <a:ext cx="4162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Removed Null Values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Made  up less than</a:t>
            </a:r>
            <a:r>
              <a:rPr b="1" lang="en"/>
              <a:t> 0.01</a:t>
            </a:r>
            <a:r>
              <a:rPr lang="en"/>
              <a:t>% of dataset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Removed Duplicates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To make sure we had a clean dataset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Handled outliers in Flight Distance column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Used IQR Method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Dropped the outliers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We want our data to be representative of what we are </a:t>
            </a:r>
            <a:r>
              <a:rPr lang="en"/>
              <a:t>predicting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Do not want to make generalizations with limited # of examples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Leads to more stable, generalizable results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" y="3904839"/>
            <a:ext cx="4951800" cy="12386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4" name="Google Shape;174;p18"/>
          <p:cNvCxnSpPr/>
          <p:nvPr/>
        </p:nvCxnSpPr>
        <p:spPr>
          <a:xfrm>
            <a:off x="6315025" y="2570988"/>
            <a:ext cx="2649000" cy="1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5" name="Google Shape;17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9050" y="0"/>
            <a:ext cx="3084949" cy="239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9050" y="2746529"/>
            <a:ext cx="3084951" cy="2396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8" title="tick-inside-circle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11100" y="2955850"/>
            <a:ext cx="785675" cy="78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 title="cross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11088" y="182725"/>
            <a:ext cx="716650" cy="71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184" name="Google Shape;184;p19"/>
          <p:cNvSpPr txBox="1"/>
          <p:nvPr>
            <p:ph idx="1" type="body"/>
          </p:nvPr>
        </p:nvSpPr>
        <p:spPr>
          <a:xfrm>
            <a:off x="1297500" y="9307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Feature Engineering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Total Delay = Departure Delay + Arrival Delay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Handled assumption of no multicollinearity (97% correlated on heatmap)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Applied log transformation to Total Delay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Account for right skew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/>
          <p:nvPr/>
        </p:nvSpPr>
        <p:spPr>
          <a:xfrm>
            <a:off x="3991200" y="3545500"/>
            <a:ext cx="1161600" cy="296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6" name="Google Shape;1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2123700"/>
            <a:ext cx="3936223" cy="301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7775" y="2123685"/>
            <a:ext cx="3936225" cy="3019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/>
          <p:nvPr>
            <p:ph type="title"/>
          </p:nvPr>
        </p:nvSpPr>
        <p:spPr>
          <a:xfrm>
            <a:off x="69700" y="1797475"/>
            <a:ext cx="2836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Analysis (Pearson’s Test)</a:t>
            </a:r>
            <a:endParaRPr/>
          </a:p>
        </p:txBody>
      </p:sp>
      <p:pic>
        <p:nvPicPr>
          <p:cNvPr id="193" name="Google Shape;19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2610" y="0"/>
            <a:ext cx="635138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Chi-square Analysis</a:t>
            </a:r>
            <a:endParaRPr/>
          </a:p>
        </p:txBody>
      </p:sp>
      <p:sp>
        <p:nvSpPr>
          <p:cNvPr id="199" name="Google Shape;199;p21"/>
          <p:cNvSpPr txBox="1"/>
          <p:nvPr>
            <p:ph idx="1" type="body"/>
          </p:nvPr>
        </p:nvSpPr>
        <p:spPr>
          <a:xfrm>
            <a:off x="1297500" y="10504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Hypothesis testing to see if there is an association with Target(satisfaction) and the features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H0(Null Hypothesis) : There is no association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HA(Alternative Hypothesis): There is an association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all Categorical </a:t>
            </a:r>
            <a:r>
              <a:rPr lang="en"/>
              <a:t>Variables</a:t>
            </a:r>
            <a:r>
              <a:rPr lang="en"/>
              <a:t> we Reject the Null Hypothesis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Decision Criteria: p &lt; </a:t>
            </a:r>
            <a:r>
              <a:rPr b="1" lang="en" sz="105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α</a:t>
            </a:r>
            <a:endParaRPr/>
          </a:p>
        </p:txBody>
      </p:sp>
      <p:pic>
        <p:nvPicPr>
          <p:cNvPr id="200" name="Google Shape;200;p21" title="Screenshot 2025-04-21 at 5.30.3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6200" y="2483150"/>
            <a:ext cx="6127798" cy="2660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 txBox="1"/>
          <p:nvPr/>
        </p:nvSpPr>
        <p:spPr>
          <a:xfrm>
            <a:off x="-65550" y="4229400"/>
            <a:ext cx="33114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Notes: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 = the probability of the null being true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α (alpha)= The threshold for significance, set at 0.05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